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2" r:id="rId6"/>
    <p:sldId id="263" r:id="rId7"/>
    <p:sldId id="264" r:id="rId8"/>
    <p:sldId id="265"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8565741-B3D2-414C-BC17-54ED97D7A73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565741-B3D2-414C-BC17-54ED97D7A73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8565741-B3D2-414C-BC17-54ED97D7A733}"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F6777E0-C86B-4C8B-ABBD-312069BDD541}" type="datetimeFigureOut">
              <a:rPr lang="ru-RU" smtClean="0"/>
              <a:pPr/>
              <a:t>17.09.2016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565741-B3D2-414C-BC17-54ED97D7A73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F6777E0-C86B-4C8B-ABBD-312069BDD541}" type="datetimeFigureOut">
              <a:rPr lang="ru-RU" smtClean="0"/>
              <a:pPr/>
              <a:t>17.09.2016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8565741-B3D2-414C-BC17-54ED97D7A733}"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matematika.egepedia.ru/lib/exe/detail.php/%D1%80%D0%B0%D0%B7%D0%B4%D0%B5%D0%BB%D1%8B_%D0%BC%D0%B0%D1%82%D0%B5%D0%BC%D0%B0%D1%82%D0%B8%D0%BA%D0%B8/%D0%B8%D0%B7%D0%BC%D0%B5%D1%80%D0%B5%D0%BD%D0%B8%D0%B5_%D0%B3%D0%B5%D0%BE%D0%BC%D0%B5%D1%82%D1%80%D0%B8%D1%87%D0%B5%D1%81%D0%BA%D0%B8%D1%85_%D0%B2%D0%B5%D0%BB%D0%B8%D1%87%D0%B8%D0%BD/287.jpg?id=%D1%80%D0%B0%D0%B7%D0%B4%D0%B5%D0%BB%D1%8B_%D0%BC%D0%B0%D1%82%D0%B5%D0%BC%D0%B0%D1%82%D0%B8%D0%BA%D0%B8:%D0%B8%D0%B7%D0%BC%D0%B5%D1%80%D0%B5%D0%BD%D0%B8%D0%B5_%D0%B3%D0%B5%D0%BE%D0%BC%D0%B5%D1%82%D1%80%D0%B8%D1%87%D0%B5%D1%81%D0%BA%D0%B8%D1%85_%D0%B2%D0%B5%D0%BB%D0%B8%D1%87%D0%B8%D0%BD:%D1%83%D0%B3%D0%BE%D0%BB_%D0%BC%D0%B5%D0%B6%D0%B4%D1%83_%D0%BF%D1%80%D1%8F%D0%BC%D1%8B%D0%BC%D0%B8" TargetMode="Externa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hyperlink" Target="http://matematika.egepedia.ru/lib/exe/detail.php/%D1%80%D0%B0%D0%B7%D0%B4%D0%B5%D0%BB%D1%8B_%D0%BC%D0%B0%D1%82%D0%B5%D0%BC%D0%B0%D1%82%D0%B8%D0%BA%D0%B8/%D0%B8%D0%B7%D0%BC%D0%B5%D1%80%D0%B5%D0%BD%D0%B8%D0%B5_%D0%B3%D0%B5%D0%BE%D0%BC%D0%B5%D1%82%D1%80%D0%B8%D1%87%D0%B5%D1%81%D0%BA%D0%B8%D1%85_%D0%B2%D0%B5%D0%BB%D0%B8%D1%87%D0%B8%D0%BD/288.jpg?id=%D1%80%D0%B0%D0%B7%D0%B4%D0%B5%D0%BB%D1%8B_%D0%BC%D0%B0%D1%82%D0%B5%D0%BC%D0%B0%D1%82%D0%B8%D0%BA%D0%B8:%D0%B8%D0%B7%D0%BC%D0%B5%D1%80%D0%B5%D0%BD%D0%B8%D0%B5_%D0%B3%D0%B5%D0%BE%D0%BC%D0%B5%D1%82%D1%80%D0%B8%D1%87%D0%B5%D1%81%D0%BA%D0%B8%D1%85_%D0%B2%D0%B5%D0%BB%D0%B8%D1%87%D0%B8%D0%BD:%D1%83%D0%B3%D0%BE%D0%BB_%D0%BC%D0%B5%D0%B6%D0%B4%D1%83_%D0%BF%D1%80%D1%8F%D0%BC%D1%8B%D0%BC%D0%B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371600"/>
            <a:ext cx="7851648" cy="4505672"/>
          </a:xfrm>
        </p:spPr>
        <p:txBody>
          <a:bodyPr>
            <a:normAutofit fontScale="90000"/>
          </a:bodyPr>
          <a:lstStyle/>
          <a:p>
            <a:r>
              <a:rPr lang="ru-RU" dirty="0" smtClean="0">
                <a:solidFill>
                  <a:schemeClr val="bg1"/>
                </a:solidFill>
              </a:rPr>
              <a:t>Урок по теме:</a:t>
            </a:r>
            <a:br>
              <a:rPr lang="ru-RU" dirty="0" smtClean="0">
                <a:solidFill>
                  <a:schemeClr val="bg1"/>
                </a:solidFill>
              </a:rPr>
            </a:br>
            <a:r>
              <a:rPr lang="ru-RU" i="1" dirty="0" smtClean="0">
                <a:solidFill>
                  <a:schemeClr val="bg1"/>
                </a:solidFill>
              </a:rPr>
              <a:t>« Решение задач на нахождение угла между прямыми»</a:t>
            </a:r>
            <a:br>
              <a:rPr lang="ru-RU" i="1" dirty="0" smtClean="0">
                <a:solidFill>
                  <a:schemeClr val="bg1"/>
                </a:solidFill>
              </a:rPr>
            </a:br>
            <a:r>
              <a:rPr lang="ru-RU" dirty="0" smtClean="0">
                <a:solidFill>
                  <a:schemeClr val="bg1"/>
                </a:solidFill>
              </a:rPr>
              <a:t/>
            </a:r>
            <a:br>
              <a:rPr lang="ru-RU" dirty="0" smtClean="0">
                <a:solidFill>
                  <a:schemeClr val="bg1"/>
                </a:solidFill>
              </a:rPr>
            </a:br>
            <a:r>
              <a:rPr lang="ru-RU" dirty="0" smtClean="0">
                <a:solidFill>
                  <a:schemeClr val="bg1"/>
                </a:solidFill>
              </a:rPr>
              <a:t> </a:t>
            </a:r>
            <a:r>
              <a:rPr lang="ru-RU" sz="2400" dirty="0" smtClean="0">
                <a:solidFill>
                  <a:schemeClr val="bg1"/>
                </a:solidFill>
              </a:rPr>
              <a:t>Геометрия  10 </a:t>
            </a:r>
            <a:r>
              <a:rPr lang="ru-RU" sz="2400" i="1" dirty="0" smtClean="0">
                <a:solidFill>
                  <a:schemeClr val="bg1"/>
                </a:solidFill>
              </a:rPr>
              <a:t> </a:t>
            </a:r>
            <a:r>
              <a:rPr lang="ru-RU" sz="2400" dirty="0" smtClean="0">
                <a:solidFill>
                  <a:schemeClr val="bg1"/>
                </a:solidFill>
              </a:rPr>
              <a:t>класс </a:t>
            </a:r>
            <a:endParaRPr lang="ru-RU" dirty="0"/>
          </a:p>
        </p:txBody>
      </p:sp>
      <p:sp>
        <p:nvSpPr>
          <p:cNvPr id="3" name="Подзаголовок 2"/>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7772400" cy="1914488"/>
          </a:xfrm>
        </p:spPr>
        <p:txBody>
          <a:bodyPr>
            <a:noAutofit/>
          </a:bodyPr>
          <a:lstStyle/>
          <a:p>
            <a:pPr algn="ctr">
              <a:lnSpc>
                <a:spcPts val="3800"/>
              </a:lnSpc>
            </a:pPr>
            <a:r>
              <a:rPr lang="ru-RU" sz="4400" dirty="0" smtClean="0">
                <a:solidFill>
                  <a:schemeClr val="bg1"/>
                </a:solidFill>
              </a:rPr>
              <a:t>Расположение прямых в </a:t>
            </a:r>
            <a:r>
              <a:rPr lang="ru-RU" sz="4400" dirty="0" smtClean="0">
                <a:solidFill>
                  <a:schemeClr val="bg1"/>
                </a:solidFill>
              </a:rPr>
              <a:t>пространстве</a:t>
            </a:r>
            <a:endParaRPr lang="ru-RU" sz="4400" dirty="0">
              <a:solidFill>
                <a:schemeClr val="bg1"/>
              </a:solidFill>
            </a:endParaRPr>
          </a:p>
        </p:txBody>
      </p:sp>
      <p:sp>
        <p:nvSpPr>
          <p:cNvPr id="6" name="Текст 5"/>
          <p:cNvSpPr>
            <a:spLocks noGrp="1"/>
          </p:cNvSpPr>
          <p:nvPr>
            <p:ph type="body" idx="1"/>
          </p:nvPr>
        </p:nvSpPr>
        <p:spPr>
          <a:xfrm>
            <a:off x="611560" y="2492896"/>
            <a:ext cx="7772400" cy="1509712"/>
          </a:xfrm>
        </p:spPr>
        <p:txBody>
          <a:bodyPr/>
          <a:lstStyle/>
          <a:p>
            <a:pPr>
              <a:lnSpc>
                <a:spcPts val="2880"/>
              </a:lnSpc>
            </a:pPr>
            <a:r>
              <a:rPr lang="ru-RU" sz="2400" dirty="0" smtClean="0">
                <a:solidFill>
                  <a:schemeClr val="bg1"/>
                </a:solidFill>
              </a:rPr>
              <a:t>1 Пересекающиеся прямые.</a:t>
            </a:r>
          </a:p>
          <a:p>
            <a:pPr>
              <a:lnSpc>
                <a:spcPts val="2880"/>
              </a:lnSpc>
            </a:pPr>
            <a:r>
              <a:rPr lang="ru-RU" sz="2400" dirty="0" smtClean="0">
                <a:solidFill>
                  <a:schemeClr val="bg1"/>
                </a:solidFill>
              </a:rPr>
              <a:t>2 Параллельные прямые.</a:t>
            </a:r>
          </a:p>
          <a:p>
            <a:pPr>
              <a:lnSpc>
                <a:spcPts val="2880"/>
              </a:lnSpc>
            </a:pPr>
            <a:r>
              <a:rPr lang="ru-RU" sz="2400" dirty="0" smtClean="0">
                <a:solidFill>
                  <a:schemeClr val="bg1"/>
                </a:solidFill>
              </a:rPr>
              <a:t>3 Скрещивающиеся прямые</a:t>
            </a:r>
            <a:endParaRPr lang="ru-RU" dirty="0"/>
          </a:p>
        </p:txBody>
      </p:sp>
      <p:pic>
        <p:nvPicPr>
          <p:cNvPr id="5" name="Picture 5" descr="img1"/>
          <p:cNvPicPr>
            <a:picLocks noChangeAspect="1" noChangeArrowheads="1"/>
          </p:cNvPicPr>
          <p:nvPr/>
        </p:nvPicPr>
        <p:blipFill>
          <a:blip r:embed="rId2" cstate="print"/>
          <a:srcRect/>
          <a:stretch>
            <a:fillRect/>
          </a:stretch>
        </p:blipFill>
        <p:spPr bwMode="auto">
          <a:xfrm>
            <a:off x="251520" y="4049093"/>
            <a:ext cx="8640960" cy="254825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30352" y="692696"/>
            <a:ext cx="7772400" cy="1224136"/>
          </a:xfrm>
        </p:spPr>
        <p:txBody>
          <a:bodyPr/>
          <a:lstStyle/>
          <a:p>
            <a:pPr algn="ctr">
              <a:lnSpc>
                <a:spcPts val="3300"/>
              </a:lnSpc>
            </a:pPr>
            <a:r>
              <a:rPr lang="ru-RU" sz="4400" dirty="0" smtClean="0">
                <a:solidFill>
                  <a:schemeClr val="bg1"/>
                </a:solidFill>
              </a:rPr>
              <a:t>Угол между прямыми в </a:t>
            </a:r>
            <a:br>
              <a:rPr lang="ru-RU" sz="4400" dirty="0" smtClean="0">
                <a:solidFill>
                  <a:schemeClr val="bg1"/>
                </a:solidFill>
              </a:rPr>
            </a:br>
            <a:r>
              <a:rPr lang="ru-RU" sz="4400" dirty="0" smtClean="0">
                <a:solidFill>
                  <a:schemeClr val="bg1"/>
                </a:solidFill>
              </a:rPr>
              <a:t>     пространстве.</a:t>
            </a:r>
            <a:endParaRPr lang="ru-RU" sz="4400" dirty="0"/>
          </a:p>
        </p:txBody>
      </p:sp>
      <p:sp>
        <p:nvSpPr>
          <p:cNvPr id="8" name="Текст 7"/>
          <p:cNvSpPr>
            <a:spLocks noGrp="1"/>
          </p:cNvSpPr>
          <p:nvPr>
            <p:ph type="body" idx="1"/>
          </p:nvPr>
        </p:nvSpPr>
        <p:spPr/>
        <p:txBody>
          <a:bodyPr/>
          <a:lstStyle/>
          <a:p>
            <a:endParaRPr lang="ru-RU" dirty="0"/>
          </a:p>
        </p:txBody>
      </p:sp>
      <p:sp>
        <p:nvSpPr>
          <p:cNvPr id="9" name="Прямоугольник 8"/>
          <p:cNvSpPr/>
          <p:nvPr/>
        </p:nvSpPr>
        <p:spPr>
          <a:xfrm>
            <a:off x="539552" y="1916832"/>
            <a:ext cx="3960440" cy="2031325"/>
          </a:xfrm>
          <a:prstGeom prst="rect">
            <a:avLst/>
          </a:prstGeom>
        </p:spPr>
        <p:txBody>
          <a:bodyPr wrap="square">
            <a:spAutoFit/>
          </a:bodyPr>
          <a:lstStyle/>
          <a:p>
            <a:r>
              <a:rPr lang="ru-RU" dirty="0" smtClean="0">
                <a:solidFill>
                  <a:schemeClr val="bg1"/>
                </a:solidFill>
                <a:latin typeface="Arial" charset="0"/>
              </a:rPr>
              <a:t>Углом между двумя пересекающимися прямыми в пространстве называется наименьший из углов, образованных лучами этих прямых с вершиной в точке их пересечения</a:t>
            </a:r>
            <a:endParaRPr lang="ru-RU" dirty="0"/>
          </a:p>
        </p:txBody>
      </p:sp>
      <p:pic>
        <p:nvPicPr>
          <p:cNvPr id="10" name="Picture 5" descr="287">
            <a:hlinkClick r:id="rId2" tooltip="разделы_математики:измерение_геометрических_величин:287.jpg"/>
          </p:cNvPr>
          <p:cNvPicPr>
            <a:picLocks noChangeAspect="1" noChangeArrowheads="1"/>
          </p:cNvPicPr>
          <p:nvPr/>
        </p:nvPicPr>
        <p:blipFill>
          <a:blip r:embed="rId3" cstate="print"/>
          <a:srcRect/>
          <a:stretch>
            <a:fillRect/>
          </a:stretch>
        </p:blipFill>
        <p:spPr bwMode="auto">
          <a:xfrm>
            <a:off x="4644008" y="2060848"/>
            <a:ext cx="3960440" cy="1514203"/>
          </a:xfrm>
          <a:prstGeom prst="rect">
            <a:avLst/>
          </a:prstGeom>
          <a:noFill/>
          <a:ln w="9525">
            <a:noFill/>
            <a:miter lim="800000"/>
            <a:headEnd/>
            <a:tailEnd/>
          </a:ln>
        </p:spPr>
      </p:pic>
      <p:sp>
        <p:nvSpPr>
          <p:cNvPr id="11" name="Прямоугольник 10"/>
          <p:cNvSpPr/>
          <p:nvPr/>
        </p:nvSpPr>
        <p:spPr>
          <a:xfrm>
            <a:off x="4574241" y="3960473"/>
            <a:ext cx="4129070" cy="1481314"/>
          </a:xfrm>
          <a:prstGeom prst="rect">
            <a:avLst/>
          </a:prstGeom>
        </p:spPr>
        <p:txBody>
          <a:bodyPr wrap="square">
            <a:spAutoFit/>
          </a:bodyPr>
          <a:lstStyle/>
          <a:p>
            <a:pPr eaLnBrk="0" hangingPunct="0"/>
            <a:r>
              <a:rPr lang="ru-RU" dirty="0" smtClean="0">
                <a:solidFill>
                  <a:schemeClr val="bg1"/>
                </a:solidFill>
                <a:latin typeface="Arial" charset="0"/>
              </a:rPr>
              <a:t>Углом между скрещивающимися прямыми называется угол между пересекающимися прямыми, соответственно параллельными данным. </a:t>
            </a:r>
            <a:endParaRPr lang="ru-RU" dirty="0">
              <a:solidFill>
                <a:schemeClr val="bg1"/>
              </a:solidFill>
              <a:latin typeface="Arial" charset="0"/>
            </a:endParaRPr>
          </a:p>
        </p:txBody>
      </p:sp>
      <p:pic>
        <p:nvPicPr>
          <p:cNvPr id="12" name="Picture 6" descr="288">
            <a:hlinkClick r:id="rId4" tooltip="разделы_математики:измерение_геометрических_величин:288.jpg"/>
          </p:cNvPr>
          <p:cNvPicPr>
            <a:picLocks noChangeAspect="1" noChangeArrowheads="1"/>
          </p:cNvPicPr>
          <p:nvPr/>
        </p:nvPicPr>
        <p:blipFill>
          <a:blip r:embed="rId5" cstate="print"/>
          <a:srcRect/>
          <a:stretch>
            <a:fillRect/>
          </a:stretch>
        </p:blipFill>
        <p:spPr bwMode="auto">
          <a:xfrm>
            <a:off x="323528" y="3933057"/>
            <a:ext cx="4176464" cy="1728191"/>
          </a:xfrm>
          <a:prstGeom prst="rect">
            <a:avLst/>
          </a:prstGeom>
          <a:noFill/>
          <a:ln w="9525">
            <a:noFill/>
            <a:miter lim="800000"/>
            <a:headEnd/>
            <a:tailEnd/>
          </a:ln>
        </p:spPr>
      </p:pic>
      <p:sp>
        <p:nvSpPr>
          <p:cNvPr id="13" name="Прямоугольник 12"/>
          <p:cNvSpPr/>
          <p:nvPr/>
        </p:nvSpPr>
        <p:spPr>
          <a:xfrm>
            <a:off x="827584" y="5949280"/>
            <a:ext cx="7920880" cy="369332"/>
          </a:xfrm>
          <a:prstGeom prst="rect">
            <a:avLst/>
          </a:prstGeom>
        </p:spPr>
        <p:txBody>
          <a:bodyPr wrap="square">
            <a:spAutoFit/>
          </a:bodyPr>
          <a:lstStyle/>
          <a:p>
            <a:pPr algn="ctr" eaLnBrk="0" hangingPunct="0"/>
            <a:r>
              <a:rPr lang="ru-RU" dirty="0" smtClean="0">
                <a:solidFill>
                  <a:schemeClr val="bg1"/>
                </a:solidFill>
                <a:latin typeface="Arial" charset="0"/>
              </a:rPr>
              <a:t>Угол между двумя параллельными прямыми- нулевой.</a:t>
            </a:r>
            <a:endParaRPr lang="ru-RU" dirty="0">
              <a:solidFill>
                <a:schemeClr val="bg1"/>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916832"/>
            <a:ext cx="7772400" cy="4104456"/>
          </a:xfrm>
        </p:spPr>
        <p:txBody>
          <a:bodyPr>
            <a:noAutofit/>
          </a:bodyPr>
          <a:lstStyle/>
          <a:p>
            <a:pPr>
              <a:lnSpc>
                <a:spcPts val="3600"/>
              </a:lnSpc>
            </a:pPr>
            <a:r>
              <a:rPr lang="ru-RU" sz="2800" dirty="0" smtClean="0">
                <a:solidFill>
                  <a:schemeClr val="bg1"/>
                </a:solidFill>
                <a:latin typeface="Arial" pitchFamily="34" charset="0"/>
                <a:cs typeface="Arial" pitchFamily="34" charset="0"/>
              </a:rPr>
              <a:t>Алгоритм решения </a:t>
            </a:r>
            <a:r>
              <a:rPr lang="ru-RU" sz="2800" dirty="0" smtClean="0">
                <a:solidFill>
                  <a:schemeClr val="bg1"/>
                </a:solidFill>
                <a:latin typeface="Arial" pitchFamily="34" charset="0"/>
                <a:cs typeface="Arial" pitchFamily="34" charset="0"/>
              </a:rPr>
              <a:t>задач на нахождение угла между скрещивающимися </a:t>
            </a:r>
            <a:r>
              <a:rPr lang="ru-RU" sz="2800" dirty="0" smtClean="0">
                <a:solidFill>
                  <a:schemeClr val="bg1"/>
                </a:solidFill>
                <a:latin typeface="Arial" pitchFamily="34" charset="0"/>
                <a:cs typeface="Arial" pitchFamily="34" charset="0"/>
              </a:rPr>
              <a:t>прямыми.</a:t>
            </a:r>
            <a:r>
              <a:rPr lang="ru-RU" sz="2010" b="0" dirty="0" smtClean="0">
                <a:solidFill>
                  <a:schemeClr val="bg1"/>
                </a:solidFill>
                <a:latin typeface="Arial" pitchFamily="34" charset="0"/>
                <a:cs typeface="Arial" pitchFamily="34" charset="0"/>
              </a:rPr>
              <a:t/>
            </a:r>
            <a:br>
              <a:rPr lang="ru-RU" sz="2010" b="0" dirty="0" smtClean="0">
                <a:solidFill>
                  <a:schemeClr val="bg1"/>
                </a:solidFill>
                <a:latin typeface="Arial" pitchFamily="34" charset="0"/>
                <a:cs typeface="Arial" pitchFamily="34" charset="0"/>
              </a:rPr>
            </a:br>
            <a:r>
              <a:rPr lang="ru-RU" sz="2010" b="0" dirty="0" smtClean="0">
                <a:solidFill>
                  <a:schemeClr val="bg1"/>
                </a:solidFill>
                <a:latin typeface="Arial" pitchFamily="34" charset="0"/>
                <a:cs typeface="Arial" pitchFamily="34" charset="0"/>
              </a:rPr>
              <a:t>1</a:t>
            </a:r>
            <a:r>
              <a:rPr lang="ru-RU" sz="2010" b="0" dirty="0" smtClean="0">
                <a:solidFill>
                  <a:schemeClr val="bg1"/>
                </a:solidFill>
                <a:latin typeface="Arial" pitchFamily="34" charset="0"/>
                <a:cs typeface="Arial" pitchFamily="34" charset="0"/>
              </a:rPr>
              <a:t>. </a:t>
            </a:r>
            <a:r>
              <a:rPr lang="ru-RU" sz="2010" b="0" dirty="0" smtClean="0">
                <a:solidFill>
                  <a:schemeClr val="bg1"/>
                </a:solidFill>
                <a:latin typeface="Arial" pitchFamily="34" charset="0"/>
                <a:cs typeface="Arial" pitchFamily="34" charset="0"/>
              </a:rPr>
              <a:t>Провести прямую, параллельную одной из двух скрещивающихся прямых так, чтобы она пересекала вторую прямую. Мы получим пересекающиеся прямые, угол между которыми равен углу  между исходными скрещивающимися.</a:t>
            </a:r>
            <a:br>
              <a:rPr lang="ru-RU" sz="2010" b="0" dirty="0" smtClean="0">
                <a:solidFill>
                  <a:schemeClr val="bg1"/>
                </a:solidFill>
                <a:latin typeface="Arial" pitchFamily="34" charset="0"/>
                <a:cs typeface="Arial" pitchFamily="34" charset="0"/>
              </a:rPr>
            </a:br>
            <a:r>
              <a:rPr lang="ru-RU" sz="2010" b="0" dirty="0" smtClean="0">
                <a:solidFill>
                  <a:schemeClr val="bg1"/>
                </a:solidFill>
                <a:latin typeface="Arial" pitchFamily="34" charset="0"/>
                <a:cs typeface="Arial" pitchFamily="34" charset="0"/>
              </a:rPr>
              <a:t>2. Найти треугольник, в котором этот угол будет внутренним углом.</a:t>
            </a:r>
            <a:br>
              <a:rPr lang="ru-RU" sz="2010" b="0" dirty="0" smtClean="0">
                <a:solidFill>
                  <a:schemeClr val="bg1"/>
                </a:solidFill>
                <a:latin typeface="Arial" pitchFamily="34" charset="0"/>
                <a:cs typeface="Arial" pitchFamily="34" charset="0"/>
              </a:rPr>
            </a:br>
            <a:r>
              <a:rPr lang="ru-RU" sz="2010" b="0" dirty="0" smtClean="0">
                <a:solidFill>
                  <a:schemeClr val="bg1"/>
                </a:solidFill>
                <a:latin typeface="Arial" pitchFamily="34" charset="0"/>
                <a:cs typeface="Arial" pitchFamily="34" charset="0"/>
              </a:rPr>
              <a:t>3. С помощью данных задачи найти тригонометрическую функцию этого внутреннего угол или сам угол.</a:t>
            </a:r>
            <a:br>
              <a:rPr lang="ru-RU" sz="2010" b="0" dirty="0" smtClean="0">
                <a:solidFill>
                  <a:schemeClr val="bg1"/>
                </a:solidFill>
                <a:latin typeface="Arial" pitchFamily="34" charset="0"/>
                <a:cs typeface="Arial" pitchFamily="34" charset="0"/>
              </a:rPr>
            </a:br>
            <a:endParaRPr lang="ru-RU" sz="2010" b="0" dirty="0">
              <a:solidFill>
                <a:schemeClr val="bg1"/>
              </a:solidFill>
              <a:latin typeface="Arial" pitchFamily="34" charset="0"/>
              <a:cs typeface="Arial" pitchFamily="34" charset="0"/>
            </a:endParaRPr>
          </a:p>
        </p:txBody>
      </p:sp>
      <p:sp>
        <p:nvSpPr>
          <p:cNvPr id="4" name="Текст 3"/>
          <p:cNvSpPr>
            <a:spLocks noGrp="1"/>
          </p:cNvSpPr>
          <p:nvPr>
            <p:ph type="body" idx="1"/>
          </p:nvPr>
        </p:nvSpPr>
        <p:spPr/>
        <p:txBody>
          <a:bodyPr/>
          <a:lstStyle/>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0352" y="1316736"/>
            <a:ext cx="3969640" cy="5208608"/>
          </a:xfrm>
        </p:spPr>
        <p:txBody>
          <a:bodyPr/>
          <a:lstStyle/>
          <a:p>
            <a:pPr>
              <a:lnSpc>
                <a:spcPts val="4400"/>
              </a:lnSpc>
            </a:pPr>
            <a:r>
              <a:rPr lang="ru-RU" sz="3220" dirty="0" smtClean="0">
                <a:solidFill>
                  <a:schemeClr val="bg1"/>
                </a:solidFill>
                <a:latin typeface="Times New Roman" pitchFamily="18" charset="0"/>
                <a:cs typeface="Times New Roman" pitchFamily="18" charset="0"/>
              </a:rPr>
              <a:t>В правильной шестиугольной пирамиде </a:t>
            </a:r>
            <a:r>
              <a:rPr lang="ru-RU" sz="3220" i="1" dirty="0" smtClean="0">
                <a:solidFill>
                  <a:schemeClr val="bg1"/>
                </a:solidFill>
                <a:latin typeface="Times New Roman" pitchFamily="18" charset="0"/>
                <a:cs typeface="Times New Roman" pitchFamily="18" charset="0"/>
              </a:rPr>
              <a:t>SABCDEF</a:t>
            </a:r>
            <a:r>
              <a:rPr lang="ru-RU" sz="3220" dirty="0" smtClean="0">
                <a:solidFill>
                  <a:schemeClr val="bg1"/>
                </a:solidFill>
                <a:latin typeface="Times New Roman" pitchFamily="18" charset="0"/>
                <a:cs typeface="Times New Roman" pitchFamily="18" charset="0"/>
              </a:rPr>
              <a:t> стороны основания которой равны 1, а боковые ребра равны 2, найдите косинус угла между прямыми </a:t>
            </a:r>
            <a:r>
              <a:rPr lang="ru-RU" sz="3220" i="1" dirty="0" smtClean="0">
                <a:solidFill>
                  <a:schemeClr val="bg1"/>
                </a:solidFill>
                <a:latin typeface="Times New Roman" pitchFamily="18" charset="0"/>
                <a:cs typeface="Times New Roman" pitchFamily="18" charset="0"/>
              </a:rPr>
              <a:t>SB</a:t>
            </a:r>
            <a:r>
              <a:rPr lang="ru-RU" sz="3220" dirty="0" smtClean="0">
                <a:solidFill>
                  <a:schemeClr val="bg1"/>
                </a:solidFill>
                <a:latin typeface="Times New Roman" pitchFamily="18" charset="0"/>
                <a:cs typeface="Times New Roman" pitchFamily="18" charset="0"/>
              </a:rPr>
              <a:t> и </a:t>
            </a:r>
            <a:r>
              <a:rPr lang="ru-RU" sz="3220" i="1" dirty="0" smtClean="0">
                <a:solidFill>
                  <a:schemeClr val="bg1"/>
                </a:solidFill>
                <a:latin typeface="Times New Roman" pitchFamily="18" charset="0"/>
                <a:cs typeface="Times New Roman" pitchFamily="18" charset="0"/>
              </a:rPr>
              <a:t>AD</a:t>
            </a:r>
            <a:r>
              <a:rPr lang="ru-RU" sz="3220" dirty="0" smtClean="0">
                <a:solidFill>
                  <a:schemeClr val="bg1"/>
                </a:solidFill>
                <a:latin typeface="Times New Roman" pitchFamily="18" charset="0"/>
                <a:cs typeface="Times New Roman" pitchFamily="18" charset="0"/>
              </a:rPr>
              <a:t>.</a:t>
            </a:r>
            <a:r>
              <a:rPr lang="ru-RU" sz="4850" dirty="0" smtClean="0">
                <a:solidFill>
                  <a:schemeClr val="bg1"/>
                </a:solidFill>
                <a:latin typeface="Times New Roman" pitchFamily="18" charset="0"/>
                <a:cs typeface="Times New Roman" pitchFamily="18" charset="0"/>
              </a:rPr>
              <a:t/>
            </a:r>
            <a:br>
              <a:rPr lang="ru-RU" sz="4850" dirty="0" smtClean="0">
                <a:solidFill>
                  <a:schemeClr val="bg1"/>
                </a:solidFill>
                <a:latin typeface="Times New Roman" pitchFamily="18" charset="0"/>
                <a:cs typeface="Times New Roman" pitchFamily="18" charset="0"/>
              </a:rPr>
            </a:br>
            <a:endParaRPr lang="ru-RU" sz="4850" dirty="0">
              <a:solidFill>
                <a:schemeClr val="bg1"/>
              </a:solidFill>
              <a:latin typeface="Times New Roman" pitchFamily="18" charset="0"/>
              <a:cs typeface="Times New Roman" pitchFamily="18" charset="0"/>
            </a:endParaRPr>
          </a:p>
        </p:txBody>
      </p:sp>
      <p:sp>
        <p:nvSpPr>
          <p:cNvPr id="5" name="Текст 4"/>
          <p:cNvSpPr>
            <a:spLocks noGrp="1"/>
          </p:cNvSpPr>
          <p:nvPr>
            <p:ph type="body" idx="1"/>
          </p:nvPr>
        </p:nvSpPr>
        <p:spPr/>
        <p:txBody>
          <a:bodyPr/>
          <a:lstStyle/>
          <a:p>
            <a:endParaRPr lang="ru-RU" dirty="0"/>
          </a:p>
        </p:txBody>
      </p:sp>
      <p:pic>
        <p:nvPicPr>
          <p:cNvPr id="6" name="Рисунок 5" descr="https://ege.sdamgia.ru/get_file?id=18118"/>
          <p:cNvPicPr/>
          <p:nvPr/>
        </p:nvPicPr>
        <p:blipFill>
          <a:blip r:embed="rId2" cstate="print"/>
          <a:srcRect/>
          <a:stretch>
            <a:fillRect/>
          </a:stretch>
        </p:blipFill>
        <p:spPr bwMode="auto">
          <a:xfrm>
            <a:off x="4644008" y="1052736"/>
            <a:ext cx="4176464" cy="4752527"/>
          </a:xfrm>
          <a:prstGeom prst="rect">
            <a:avLst/>
          </a:prstGeom>
          <a:noFill/>
          <a:ln w="9525">
            <a:noFill/>
            <a:miter lim="800000"/>
            <a:headEnd/>
            <a:tailEnd/>
          </a:ln>
        </p:spPr>
      </p:pic>
      <p:cxnSp>
        <p:nvCxnSpPr>
          <p:cNvPr id="8" name="Прямая соединительная линия 7"/>
          <p:cNvCxnSpPr/>
          <p:nvPr/>
        </p:nvCxnSpPr>
        <p:spPr>
          <a:xfrm>
            <a:off x="6660232" y="1484784"/>
            <a:ext cx="360040" cy="40324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flipV="1">
            <a:off x="5220072" y="4221088"/>
            <a:ext cx="3096344" cy="1224136"/>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4099" name="Rectangle 3"/>
          <p:cNvSpPr>
            <a:spLocks noChangeArrowheads="1"/>
          </p:cNvSpPr>
          <p:nvPr/>
        </p:nvSpPr>
        <p:spPr bwMode="auto">
          <a:xfrm>
            <a:off x="0" y="8572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101" name="Rectangle 5"/>
          <p:cNvSpPr>
            <a:spLocks noChangeArrowheads="1"/>
          </p:cNvSpPr>
          <p:nvPr/>
        </p:nvSpPr>
        <p:spPr bwMode="auto">
          <a:xfrm>
            <a:off x="6948264" y="6235136"/>
            <a:ext cx="259228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dirty="0" smtClean="0">
                <a:ln>
                  <a:noFill/>
                </a:ln>
                <a:solidFill>
                  <a:srgbClr val="000000"/>
                </a:solidFill>
                <a:effectLst/>
                <a:latin typeface="Verdana" pitchFamily="34" charset="0"/>
                <a:ea typeface="Times New Roman" pitchFamily="18" charset="0"/>
                <a:cs typeface="Times New Roman" pitchFamily="18" charset="0"/>
              </a:rPr>
              <a:t>Ответ: </a:t>
            </a:r>
            <a:endParaRPr kumimoji="0" lang="ru-RU" sz="2800" b="0" i="0" u="none" strike="noStrike" cap="none" normalizeH="0" dirty="0" smtClean="0">
              <a:ln>
                <a:noFill/>
              </a:ln>
              <a:solidFill>
                <a:schemeClr val="tx1"/>
              </a:solidFill>
              <a:effectLst/>
              <a:latin typeface="Arial" pitchFamily="34" charset="0"/>
              <a:cs typeface="Arial" pitchFamily="34" charset="0"/>
            </a:endParaRPr>
          </a:p>
        </p:txBody>
      </p:sp>
      <p:pic>
        <p:nvPicPr>
          <p:cNvPr id="4100" name="Рисунок 767" descr="https://ege.sdamgia.ru/formula/70/70ed374872bf9487f14139fd6da9e84bp.png"/>
          <p:cNvPicPr>
            <a:picLocks noChangeAspect="1" noChangeArrowheads="1"/>
          </p:cNvPicPr>
          <p:nvPr/>
        </p:nvPicPr>
        <p:blipFill>
          <a:blip r:embed="rId3" cstate="print"/>
          <a:srcRect/>
          <a:stretch>
            <a:fillRect/>
          </a:stretch>
        </p:blipFill>
        <p:spPr bwMode="auto">
          <a:xfrm>
            <a:off x="8316416" y="6093296"/>
            <a:ext cx="504056" cy="544066"/>
          </a:xfrm>
          <a:prstGeom prst="rect">
            <a:avLst/>
          </a:prstGeom>
          <a:noFill/>
        </p:spPr>
      </p:pic>
      <p:sp>
        <p:nvSpPr>
          <p:cNvPr id="4102" name="Rectangle 6"/>
          <p:cNvSpPr>
            <a:spLocks noChangeArrowheads="1"/>
          </p:cNvSpPr>
          <p:nvPr/>
        </p:nvSpPr>
        <p:spPr bwMode="auto">
          <a:xfrm>
            <a:off x="0" y="8572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20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1">
                                            <p:txEl>
                                              <p:pRg st="0" end="0"/>
                                            </p:txEl>
                                          </p:spTgt>
                                        </p:tgtEl>
                                        <p:attrNameLst>
                                          <p:attrName>style.visibility</p:attrName>
                                        </p:attrNameLst>
                                      </p:cBhvr>
                                      <p:to>
                                        <p:strVal val="visible"/>
                                      </p:to>
                                    </p:set>
                                    <p:animEffect transition="in" filter="fade">
                                      <p:cBhvr>
                                        <p:cTn id="12" dur="2000"/>
                                        <p:tgtEl>
                                          <p:spTgt spid="4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
            </a:r>
            <a:br>
              <a:rPr lang="ru-RU" dirty="0" smtClean="0"/>
            </a:br>
            <a:r>
              <a:rPr lang="ru-RU" dirty="0" smtClean="0"/>
              <a:t> </a:t>
            </a:r>
            <a:br>
              <a:rPr lang="ru-RU" dirty="0" smtClean="0"/>
            </a:br>
            <a:endParaRPr lang="ru-RU" dirty="0"/>
          </a:p>
        </p:txBody>
      </p:sp>
      <p:sp>
        <p:nvSpPr>
          <p:cNvPr id="5" name="Текст 4"/>
          <p:cNvSpPr>
            <a:spLocks noGrp="1"/>
          </p:cNvSpPr>
          <p:nvPr>
            <p:ph type="body" idx="1"/>
          </p:nvPr>
        </p:nvSpPr>
        <p:spPr/>
        <p:txBody>
          <a:bodyPr>
            <a:normAutofit/>
          </a:bodyPr>
          <a:lstStyle/>
          <a:p>
            <a:endParaRPr lang="ru-RU" dirty="0"/>
          </a:p>
        </p:txBody>
      </p:sp>
      <p:pic>
        <p:nvPicPr>
          <p:cNvPr id="7" name="Рисунок 6" descr="http://ege-ok.ru/wp-content/uploads/2012/03/shestiugpriza12.jpeg"/>
          <p:cNvPicPr/>
          <p:nvPr/>
        </p:nvPicPr>
        <p:blipFill>
          <a:blip r:embed="rId2" cstate="print"/>
          <a:srcRect/>
          <a:stretch>
            <a:fillRect/>
          </a:stretch>
        </p:blipFill>
        <p:spPr bwMode="auto">
          <a:xfrm>
            <a:off x="4716016" y="692696"/>
            <a:ext cx="4104456" cy="4968552"/>
          </a:xfrm>
          <a:prstGeom prst="rect">
            <a:avLst/>
          </a:prstGeom>
          <a:noFill/>
          <a:ln w="9525">
            <a:noFill/>
            <a:miter lim="800000"/>
            <a:headEnd/>
            <a:tailEnd/>
          </a:ln>
        </p:spPr>
      </p:pic>
      <p:sp>
        <p:nvSpPr>
          <p:cNvPr id="8" name="Прямоугольник 7"/>
          <p:cNvSpPr/>
          <p:nvPr/>
        </p:nvSpPr>
        <p:spPr>
          <a:xfrm>
            <a:off x="251520" y="1700808"/>
            <a:ext cx="3960440" cy="3151632"/>
          </a:xfrm>
          <a:prstGeom prst="rect">
            <a:avLst/>
          </a:prstGeom>
        </p:spPr>
        <p:txBody>
          <a:bodyPr wrap="square">
            <a:spAutoFit/>
          </a:bodyPr>
          <a:lstStyle/>
          <a:p>
            <a:r>
              <a:rPr lang="ru-RU" sz="2840" b="1" dirty="0" smtClean="0">
                <a:solidFill>
                  <a:schemeClr val="bg1"/>
                </a:solidFill>
              </a:rPr>
              <a:t>С2: В правильной шестиугольной призме A...F1, все ребра которой равны 1, найдите косинус угла между прямыми А1В и B1D.</a:t>
            </a:r>
            <a:endParaRPr lang="ru-RU" sz="2840" b="1" dirty="0"/>
          </a:p>
        </p:txBody>
      </p:sp>
      <p:cxnSp>
        <p:nvCxnSpPr>
          <p:cNvPr id="10" name="Прямая соединительная линия 9"/>
          <p:cNvCxnSpPr/>
          <p:nvPr/>
        </p:nvCxnSpPr>
        <p:spPr>
          <a:xfrm flipH="1" flipV="1">
            <a:off x="5364088" y="2636912"/>
            <a:ext cx="1440160" cy="22322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flipH="1" flipV="1">
            <a:off x="6804248" y="2636912"/>
            <a:ext cx="936104" cy="864096"/>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075" name="Rectangle 3"/>
          <p:cNvSpPr>
            <a:spLocks noChangeArrowheads="1"/>
          </p:cNvSpPr>
          <p:nvPr/>
        </p:nvSpPr>
        <p:spPr bwMode="auto">
          <a:xfrm>
            <a:off x="899592" y="5661248"/>
            <a:ext cx="1584176" cy="3985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990" b="1" u="none" strike="noStrike" cap="none" normalizeH="0" dirty="0" smtClean="0">
                <a:ln>
                  <a:noFill/>
                </a:ln>
                <a:solidFill>
                  <a:schemeClr val="bg1"/>
                </a:solidFill>
                <a:effectLst/>
                <a:latin typeface="Arial" pitchFamily="34" charset="0"/>
                <a:ea typeface="Times New Roman" pitchFamily="18" charset="0"/>
                <a:cs typeface="Arial" pitchFamily="34" charset="0"/>
              </a:rPr>
              <a:t>Ответ: </a:t>
            </a:r>
            <a:endParaRPr kumimoji="0" lang="ru-RU" sz="1990" b="1" u="none" strike="noStrike" cap="none" normalizeH="0" dirty="0" smtClean="0">
              <a:ln>
                <a:noFill/>
              </a:ln>
              <a:solidFill>
                <a:schemeClr val="bg1"/>
              </a:solidFill>
              <a:effectLst/>
              <a:latin typeface="Arial" pitchFamily="34" charset="0"/>
              <a:cs typeface="Arial" pitchFamily="34" charset="0"/>
            </a:endParaRPr>
          </a:p>
        </p:txBody>
      </p:sp>
      <p:sp>
        <p:nvSpPr>
          <p:cNvPr id="307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078" name="Picture 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35697" y="5373216"/>
            <a:ext cx="504056" cy="9361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20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fade">
                                      <p:cBhvr>
                                        <p:cTn id="12" dur="2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0352" y="1316736"/>
            <a:ext cx="7772400" cy="2112264"/>
          </a:xfrm>
        </p:spPr>
        <p:txBody>
          <a:bodyPr/>
          <a:lstStyle/>
          <a:p>
            <a:pPr algn="ct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Домашнее задание:</a:t>
            </a:r>
            <a:br>
              <a:rPr lang="ru-RU" sz="4800" dirty="0" smtClean="0">
                <a:solidFill>
                  <a:schemeClr val="bg1"/>
                </a:solidFill>
                <a:latin typeface="Arial" pitchFamily="34" charset="0"/>
              </a:rPr>
            </a:br>
            <a:r>
              <a:rPr lang="ru-RU" sz="4800" dirty="0" smtClean="0">
                <a:solidFill>
                  <a:schemeClr val="bg1"/>
                </a:solidFill>
                <a:latin typeface="Arial" pitchFamily="34" charset="0"/>
              </a:rPr>
              <a:t/>
            </a:r>
            <a:br>
              <a:rPr lang="ru-RU" sz="4800" dirty="0" smtClean="0">
                <a:solidFill>
                  <a:schemeClr val="bg1"/>
                </a:solidFill>
                <a:latin typeface="Arial" pitchFamily="34" charset="0"/>
              </a:rPr>
            </a:br>
            <a:r>
              <a:rPr lang="ru-RU" sz="4800" dirty="0" smtClean="0">
                <a:solidFill>
                  <a:schemeClr val="bg1"/>
                </a:solidFill>
                <a:latin typeface="Arial" pitchFamily="34" charset="0"/>
              </a:rPr>
              <a:t>п.4-9,вопросы:№1-8,</a:t>
            </a:r>
            <a:br>
              <a:rPr lang="ru-RU" sz="4800" dirty="0" smtClean="0">
                <a:solidFill>
                  <a:schemeClr val="bg1"/>
                </a:solidFill>
                <a:latin typeface="Arial" pitchFamily="34" charset="0"/>
              </a:rPr>
            </a:br>
            <a:r>
              <a:rPr lang="en-US" sz="4800" dirty="0" smtClean="0">
                <a:solidFill>
                  <a:schemeClr val="bg1"/>
                </a:solidFill>
                <a:latin typeface="Arial" pitchFamily="34" charset="0"/>
              </a:rPr>
              <a:t>I </a:t>
            </a:r>
            <a:r>
              <a:rPr lang="ru-RU" sz="4800" dirty="0" smtClean="0">
                <a:solidFill>
                  <a:schemeClr val="bg1"/>
                </a:solidFill>
                <a:latin typeface="Arial" pitchFamily="34" charset="0"/>
              </a:rPr>
              <a:t>глава; №45,90</a:t>
            </a:r>
            <a:endParaRPr lang="ru-RU" sz="4800" dirty="0">
              <a:solidFill>
                <a:schemeClr val="bg1"/>
              </a:solidFill>
              <a:latin typeface="Arial" pitchFamily="34" charset="0"/>
            </a:endParaRPr>
          </a:p>
        </p:txBody>
      </p:sp>
      <p:sp>
        <p:nvSpPr>
          <p:cNvPr id="5" name="Текст 4"/>
          <p:cNvSpPr>
            <a:spLocks noGrp="1"/>
          </p:cNvSpPr>
          <p:nvPr>
            <p:ph type="body" idx="1"/>
          </p:nvPr>
        </p:nvSpPr>
        <p:spPr/>
        <p:txBody>
          <a:bodyPr/>
          <a:lstStyle/>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nSpc>
                <a:spcPts val="6480"/>
              </a:lnSpc>
            </a:pPr>
            <a:r>
              <a:rPr lang="ru-RU" sz="1000" i="1" dirty="0" smtClean="0"/>
              <a:t> </a:t>
            </a:r>
            <a:r>
              <a:rPr lang="ru-RU" sz="4800" i="1" dirty="0" smtClean="0">
                <a:solidFill>
                  <a:schemeClr val="bg1"/>
                </a:solidFill>
                <a:latin typeface="Times New Roman" pitchFamily="18" charset="0"/>
                <a:cs typeface="Times New Roman" pitchFamily="18" charset="0"/>
              </a:rPr>
              <a:t>Спасибо </a:t>
            </a:r>
            <a:br>
              <a:rPr lang="ru-RU" sz="4800" i="1" dirty="0" smtClean="0">
                <a:solidFill>
                  <a:schemeClr val="bg1"/>
                </a:solidFill>
                <a:latin typeface="Times New Roman" pitchFamily="18" charset="0"/>
                <a:cs typeface="Times New Roman" pitchFamily="18" charset="0"/>
              </a:rPr>
            </a:br>
            <a:r>
              <a:rPr lang="ru-RU" sz="4800" i="1" dirty="0" smtClean="0">
                <a:solidFill>
                  <a:schemeClr val="bg1"/>
                </a:solidFill>
                <a:latin typeface="Times New Roman" pitchFamily="18" charset="0"/>
                <a:cs typeface="Times New Roman" pitchFamily="18" charset="0"/>
              </a:rPr>
              <a:t>за внимание!</a:t>
            </a:r>
            <a:br>
              <a:rPr lang="ru-RU" sz="4800" i="1" dirty="0" smtClean="0">
                <a:solidFill>
                  <a:schemeClr val="bg1"/>
                </a:solidFill>
                <a:latin typeface="Times New Roman" pitchFamily="18" charset="0"/>
                <a:cs typeface="Times New Roman" pitchFamily="18" charset="0"/>
              </a:rPr>
            </a:br>
            <a:endParaRPr lang="ru-RU" sz="1200" dirty="0">
              <a:solidFill>
                <a:schemeClr val="bg1"/>
              </a:solidFill>
              <a:latin typeface="Times New Roman" pitchFamily="18" charset="0"/>
              <a:cs typeface="Times New Roman" pitchFamily="18" charset="0"/>
            </a:endParaRPr>
          </a:p>
        </p:txBody>
      </p:sp>
      <p:sp>
        <p:nvSpPr>
          <p:cNvPr id="4" name="Текст 3"/>
          <p:cNvSpPr>
            <a:spLocks noGrp="1"/>
          </p:cNvSpPr>
          <p:nvPr>
            <p:ph type="body" idx="1"/>
          </p:nvPr>
        </p:nvSpPr>
        <p:spPr/>
        <p:txBody>
          <a:bodyPr/>
          <a:lstStyle/>
          <a:p>
            <a:endParaRPr lang="ru-RU" dirty="0"/>
          </a:p>
        </p:txBody>
      </p:sp>
      <p:pic>
        <p:nvPicPr>
          <p:cNvPr id="1026" name="Picture 2" descr="http://matveyrybka.ucoz.ru/_nw/39/s34388527.jpg"/>
          <p:cNvPicPr>
            <a:picLocks noChangeAspect="1" noChangeArrowheads="1"/>
          </p:cNvPicPr>
          <p:nvPr/>
        </p:nvPicPr>
        <p:blipFill>
          <a:blip r:embed="rId2" cstate="print"/>
          <a:srcRect/>
          <a:stretch>
            <a:fillRect/>
          </a:stretch>
        </p:blipFill>
        <p:spPr bwMode="auto">
          <a:xfrm>
            <a:off x="3589412" y="2132856"/>
            <a:ext cx="5554588" cy="4941168"/>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216</TotalTime>
  <Words>133</Words>
  <Application>Microsoft Office PowerPoint</Application>
  <PresentationFormat>Экран (4:3)</PresentationFormat>
  <Paragraphs>17</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Поток</vt:lpstr>
      <vt:lpstr>Урок по теме: « Решение задач на нахождение угла между прямыми»   Геометрия  10  класс </vt:lpstr>
      <vt:lpstr>Расположение прямых в пространстве</vt:lpstr>
      <vt:lpstr>Угол между прямыми в       пространстве.</vt:lpstr>
      <vt:lpstr>Алгоритм решения задач на нахождение угла между скрещивающимися прямыми. 1. Провести прямую, параллельную одной из двух скрещивающихся прямых так, чтобы она пересекала вторую прямую. Мы получим пересекающиеся прямые, угол между которыми равен углу  между исходными скрещивающимися. 2. Найти треугольник, в котором этот угол будет внутренним углом. 3. С помощью данных задачи найти тригонометрическую функцию этого внутреннего угол или сам угол. </vt:lpstr>
      <vt:lpstr>В правильной шестиугольной пирамиде SABCDEF стороны основания которой равны 1, а боковые ребра равны 2, найдите косинус угла между прямыми SB и AD. </vt:lpstr>
      <vt:lpstr>   </vt:lpstr>
      <vt:lpstr>             Домашнее задание:  п.4-9,вопросы:№1-8, I глава; №45,90</vt:lpstr>
      <vt:lpstr> Спасибо  за внимание!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по теме: « Решение задач на нахождение угла между прямыми»   Геометрия  10  класс </dc:title>
  <dc:creator>Lenovo</dc:creator>
  <cp:lastModifiedBy>Lenovo</cp:lastModifiedBy>
  <cp:revision>3</cp:revision>
  <dcterms:created xsi:type="dcterms:W3CDTF">2016-09-16T16:17:18Z</dcterms:created>
  <dcterms:modified xsi:type="dcterms:W3CDTF">2016-09-17T11:00:59Z</dcterms:modified>
</cp:coreProperties>
</file>